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363" r:id="rId3"/>
    <p:sldId id="914" r:id="rId5"/>
    <p:sldId id="1259" r:id="rId6"/>
    <p:sldId id="1269" r:id="rId7"/>
    <p:sldId id="1316" r:id="rId8"/>
    <p:sldId id="1268" r:id="rId9"/>
    <p:sldId id="1270" r:id="rId10"/>
    <p:sldId id="1271" r:id="rId11"/>
    <p:sldId id="1272" r:id="rId12"/>
    <p:sldId id="1273" r:id="rId13"/>
    <p:sldId id="1275" r:id="rId14"/>
    <p:sldId id="1276" r:id="rId15"/>
    <p:sldId id="1274" r:id="rId16"/>
    <p:sldId id="1278" r:id="rId17"/>
    <p:sldId id="1277" r:id="rId18"/>
    <p:sldId id="1281" r:id="rId19"/>
    <p:sldId id="1280" r:id="rId20"/>
    <p:sldId id="1282" r:id="rId21"/>
    <p:sldId id="1291" r:id="rId22"/>
    <p:sldId id="1283" r:id="rId23"/>
    <p:sldId id="1284" r:id="rId24"/>
    <p:sldId id="1285" r:id="rId25"/>
    <p:sldId id="1286" r:id="rId26"/>
    <p:sldId id="1287" r:id="rId27"/>
    <p:sldId id="1288" r:id="rId28"/>
    <p:sldId id="1289" r:id="rId29"/>
    <p:sldId id="1290" r:id="rId30"/>
    <p:sldId id="1292" r:id="rId31"/>
    <p:sldId id="1317" r:id="rId32"/>
    <p:sldId id="1318" r:id="rId33"/>
    <p:sldId id="1293" r:id="rId34"/>
    <p:sldId id="1294" r:id="rId35"/>
    <p:sldId id="1295" r:id="rId36"/>
    <p:sldId id="1296" r:id="rId37"/>
    <p:sldId id="1297" r:id="rId38"/>
    <p:sldId id="1298" r:id="rId39"/>
    <p:sldId id="1299" r:id="rId40"/>
    <p:sldId id="1301" r:id="rId41"/>
    <p:sldId id="1300" r:id="rId42"/>
    <p:sldId id="1302" r:id="rId43"/>
    <p:sldId id="1303" r:id="rId44"/>
    <p:sldId id="1304" r:id="rId45"/>
    <p:sldId id="1305" r:id="rId46"/>
    <p:sldId id="1306" r:id="rId47"/>
    <p:sldId id="1307" r:id="rId48"/>
    <p:sldId id="1308" r:id="rId49"/>
    <p:sldId id="1313" r:id="rId50"/>
    <p:sldId id="1314" r:id="rId51"/>
    <p:sldId id="1315" r:id="rId52"/>
    <p:sldId id="1309" r:id="rId53"/>
    <p:sldId id="1310" r:id="rId54"/>
    <p:sldId id="1311" r:id="rId55"/>
    <p:sldId id="1312" r:id="rId56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39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付 庆娇" initials="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BFB"/>
    <a:srgbClr val="CC001A"/>
    <a:srgbClr val="DB4A5C"/>
    <a:srgbClr val="104685"/>
    <a:srgbClr val="C37C00"/>
    <a:srgbClr val="C00000"/>
    <a:srgbClr val="0070C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4693"/>
  </p:normalViewPr>
  <p:slideViewPr>
    <p:cSldViewPr showGuides="1">
      <p:cViewPr varScale="1">
        <p:scale>
          <a:sx n="96" d="100"/>
          <a:sy n="96" d="100"/>
        </p:scale>
        <p:origin x="1260" y="108"/>
      </p:cViewPr>
      <p:guideLst>
        <p:guide orient="horz" pos="2209"/>
        <p:guide pos="39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gs" Target="tags/tag76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A4318-65E8-4EBB-B31A-905932719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停等协议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停等协议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停等协议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停等协议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停等协议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F6AFF-0606-4CAC-A8B7-B616D5DE6D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停等协议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2000" y="980728"/>
            <a:ext cx="12168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116676"/>
            <a:ext cx="144000" cy="792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8000">
                <a:srgbClr val="015198">
                  <a:alpha val="95000"/>
                </a:srgbClr>
              </a:gs>
              <a:gs pos="95000">
                <a:srgbClr val="015198">
                  <a:alpha val="1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4" name="组合 6"/>
          <p:cNvGrpSpPr/>
          <p:nvPr userDrawn="1"/>
        </p:nvGrpSpPr>
        <p:grpSpPr bwMode="auto">
          <a:xfrm>
            <a:off x="1415480" y="1484785"/>
            <a:ext cx="9361040" cy="1944215"/>
            <a:chOff x="2576945" y="2359891"/>
            <a:chExt cx="7370619" cy="1810327"/>
          </a:xfrm>
        </p:grpSpPr>
        <p:cxnSp>
          <p:nvCxnSpPr>
            <p:cNvPr id="5" name="直接连接符 7"/>
            <p:cNvCxnSpPr/>
            <p:nvPr/>
          </p:nvCxnSpPr>
          <p:spPr bwMode="auto">
            <a:xfrm>
              <a:off x="2576945" y="4165600"/>
              <a:ext cx="7370619" cy="0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直接连接符 8"/>
            <p:cNvCxnSpPr/>
            <p:nvPr/>
          </p:nvCxnSpPr>
          <p:spPr bwMode="auto">
            <a:xfrm>
              <a:off x="9947564" y="2364509"/>
              <a:ext cx="0" cy="1801091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直接连接符 9"/>
            <p:cNvCxnSpPr/>
            <p:nvPr/>
          </p:nvCxnSpPr>
          <p:spPr bwMode="auto">
            <a:xfrm>
              <a:off x="8910782" y="2359891"/>
              <a:ext cx="1036782" cy="0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10"/>
            <p:cNvCxnSpPr/>
            <p:nvPr/>
          </p:nvCxnSpPr>
          <p:spPr bwMode="auto">
            <a:xfrm>
              <a:off x="2576945" y="2369127"/>
              <a:ext cx="1036782" cy="0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miter lim="800000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11"/>
            <p:cNvCxnSpPr/>
            <p:nvPr/>
          </p:nvCxnSpPr>
          <p:spPr bwMode="auto">
            <a:xfrm>
              <a:off x="2576945" y="2369127"/>
              <a:ext cx="0" cy="1801091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矩形 9"/>
          <p:cNvSpPr/>
          <p:nvPr userDrawn="1"/>
        </p:nvSpPr>
        <p:spPr>
          <a:xfrm>
            <a:off x="1703519" y="1772816"/>
            <a:ext cx="8784963" cy="1332175"/>
          </a:xfrm>
          <a:prstGeom prst="rect">
            <a:avLst/>
          </a:prstGeom>
          <a:solidFill>
            <a:schemeClr val="bg1">
              <a:alpha val="2038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2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86" y="307114"/>
            <a:ext cx="2493640" cy="64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1703519" y="1779429"/>
            <a:ext cx="8784963" cy="1325563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3309827" y="5953030"/>
            <a:ext cx="5570757" cy="597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陕西省网络与系统安全重点实验室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"/>
            <a:ext cx="12192000" cy="6856883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695734" y="116633"/>
            <a:ext cx="8592277" cy="711987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300" y="44624"/>
            <a:ext cx="3695700" cy="139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11.</a:t>
            </a:r>
            <a:fld id="{4B437724-BE07-407F-96C9-9725E775045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2"/>
          <p:cNvSpPr>
            <a:spLocks noChangeArrowheads="1"/>
          </p:cNvSpPr>
          <p:nvPr userDrawn="1"/>
        </p:nvSpPr>
        <p:spPr bwMode="auto">
          <a:xfrm>
            <a:off x="0" y="0"/>
            <a:ext cx="8947150" cy="664053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9525">
            <a:solidFill>
              <a:srgbClr val="0070C0"/>
            </a:solidFill>
            <a:miter lim="1000000"/>
          </a:ln>
          <a:effectLst/>
        </p:spPr>
        <p:txBody>
          <a:bodyPr wrap="none" anchor="ctr"/>
          <a:lstStyle/>
          <a:p>
            <a:pPr marL="0" marR="0" lvl="0" indent="0" algn="l" defTabSz="1219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163629" y="159674"/>
            <a:ext cx="8843433" cy="445723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5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72" y="188640"/>
            <a:ext cx="2351584" cy="6062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eb.xidian.edu.cn/ylshen/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8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9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0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1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3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4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3" Type="http://schemas.openxmlformats.org/officeDocument/2006/relationships/slideLayout" Target="../slideLayouts/slideLayout4.xml"/><Relationship Id="rId32" Type="http://schemas.openxmlformats.org/officeDocument/2006/relationships/image" Target="../media/image6.png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5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6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8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9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50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54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5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58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9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0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6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3.xml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4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6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1.xml"/><Relationship Id="rId1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2.xml"/><Relationship Id="rId1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7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3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 noChangeArrowheads="1"/>
          </p:cNvSpPr>
          <p:nvPr/>
        </p:nvSpPr>
        <p:spPr bwMode="auto">
          <a:xfrm>
            <a:off x="1991544" y="1968631"/>
            <a:ext cx="820891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5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Malgun Gothic Semilight" panose="020B0502040204020203" pitchFamily="34" charset="-122"/>
              </a:rPr>
              <a:t>练        习</a:t>
            </a:r>
            <a:endParaRPr kumimoji="0" lang="zh-CN" altLang="en-US" sz="5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Malgun Gothic Semilight" panose="020B0502040204020203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3335338" y="4000500"/>
            <a:ext cx="5262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沈玉龙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赵双睿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hlinkClick r:id="rId1"/>
              </a:rPr>
              <a:t>https://web.xidian.edu.cn/ylshen/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zhaoshuangrui@xidian.edu.cn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第一部分 概述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【2021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33】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TCP/IP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参考模型中，由传输层相邻的下一层实现的主要功能是（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对话管理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路由选择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端到端报文段传输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节点到节点流量控制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24392" y="1167135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408" y="3362608"/>
            <a:ext cx="10779054" cy="339001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第二部分 物理层和介质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第二部分 物理层和介质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5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34】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不考】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在无噪声情况下，若某通信链路的带宽为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3kHz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，采用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个相位，每个相位具有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种振幅的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QAM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调制技术，则该通信链路的最大数据传输速率是（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12kbps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24kbps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48kbps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96kbps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84500" y="162898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0101" y="2713816"/>
            <a:ext cx="9768408" cy="390133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第二部分 物理层和介质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【2012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34】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在物理层接口特性中，用于描述完成每种功能的事件发生顺序的是（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机械特性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功能特性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过程特性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电气特性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726880" y="1124615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" name="image2.jpe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51540" y="1750718"/>
            <a:ext cx="8464102" cy="48842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1665" y="3988435"/>
            <a:ext cx="259461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机械：形状</a:t>
            </a:r>
            <a:r>
              <a:rPr lang="zh-CN" altLang="en-US" sz="2000" dirty="0" smtClean="0">
                <a:latin typeface="+mn-ea"/>
              </a:rPr>
              <a:t>尺寸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功能：</a:t>
            </a:r>
            <a:r>
              <a:rPr lang="zh-CN" altLang="en-US" sz="2000" dirty="0" smtClean="0">
                <a:latin typeface="+mn-ea"/>
              </a:rPr>
              <a:t>作用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过程：时序</a:t>
            </a:r>
            <a:r>
              <a:rPr lang="zh-CN" altLang="en-US" sz="2000" dirty="0" smtClean="0">
                <a:latin typeface="+mn-ea"/>
              </a:rPr>
              <a:t>关系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电气：物理量</a:t>
            </a:r>
            <a:r>
              <a:rPr lang="zh-CN" altLang="en-US" sz="2000" dirty="0" smtClean="0">
                <a:latin typeface="+mn-ea"/>
              </a:rPr>
              <a:t>限制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第二部分 物理层和介质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【2013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34】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下图为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10 </a:t>
            </a:r>
            <a:r>
              <a:rPr lang="en-US" altLang="zh-CN" sz="2000" b="1" spc="-80" dirty="0" err="1">
                <a:ea typeface="微软雅黑" panose="020B0503020204020204" pitchFamily="34" charset="-122"/>
                <a:cs typeface="宋体" panose="02010600030101010101" pitchFamily="2" charset="-122"/>
              </a:rPr>
              <a:t>BaseT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网卡接收到的信号波形，则该网卡收到的比特串是（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0011 0110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1010 1101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0101 0010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1100 0101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890277" y="1170357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image20.jpe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35760" y="1644290"/>
            <a:ext cx="5487315" cy="14246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9" y="3354733"/>
            <a:ext cx="11382218" cy="3212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第二部分 物理层和介质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58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【2014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35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HHHHH】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下列因素中， 不会影响信道数据传输速率的是（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信噪比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频率带宽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调制速度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信号传播速度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752184" y="1100065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57" y="3507980"/>
            <a:ext cx="10913285" cy="29234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99530" y="2299970"/>
            <a:ext cx="41611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区别传输和</a:t>
            </a:r>
            <a:r>
              <a:rPr lang="zh-CN" altLang="en-US" sz="2000" dirty="0" smtClean="0">
                <a:latin typeface="+mn-ea"/>
              </a:rPr>
              <a:t>传播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第二部分 物理层和介质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5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【2016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34】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若某链路的</a:t>
            </a:r>
            <a:r>
              <a:rPr lang="zh-CN" altLang="en-US" sz="2000" spc="-80" dirty="0">
                <a:ea typeface="微软雅黑" panose="020B0503020204020204" pitchFamily="34" charset="-122"/>
                <a:cs typeface="宋体" panose="02010600030101010101" pitchFamily="2" charset="-122"/>
              </a:rPr>
              <a:t>频率带宽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8 kHz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2000" spc="-80" dirty="0">
                <a:ea typeface="微软雅黑" panose="020B0503020204020204" pitchFamily="34" charset="-122"/>
                <a:cs typeface="宋体" panose="02010600030101010101" pitchFamily="2" charset="-122"/>
              </a:rPr>
              <a:t>信噪比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30 dB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，该链路</a:t>
            </a:r>
            <a:r>
              <a:rPr lang="zh-CN" altLang="en-US" sz="2000" spc="-80" dirty="0">
                <a:ea typeface="微软雅黑" panose="020B0503020204020204" pitchFamily="34" charset="-122"/>
                <a:cs typeface="宋体" panose="02010600030101010101" pitchFamily="2" charset="-122"/>
              </a:rPr>
              <a:t>实际数据传输速率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约为</a:t>
            </a:r>
            <a:r>
              <a:rPr lang="zh-CN" altLang="en-US" sz="2000" spc="-80" dirty="0">
                <a:ea typeface="微软雅黑" panose="020B0503020204020204" pitchFamily="34" charset="-122"/>
                <a:cs typeface="宋体" panose="02010600030101010101" pitchFamily="2" charset="-122"/>
              </a:rPr>
              <a:t>理论最大数据传输速率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50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％，则该链路的实际数据传输速率约是（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20kbps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40kbps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80kbps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952346" y="1719845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914" y="2061068"/>
            <a:ext cx="5060381" cy="47363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405" y="2637155"/>
            <a:ext cx="3823335" cy="68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015" y="3357245"/>
            <a:ext cx="4563745" cy="25679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第二部分 物理层和介质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52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【2014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37】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站点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通过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CDMA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共享链路，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的码片序列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(chipping sequence)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分别是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(1,1,1,1)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(1,-1,1,-1)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(1,1,-1,-1)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。若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从链路上收到的序列是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(2,0,2,0,0,-2,0,-2,0,2,0,2)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，则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收到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A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发送的数据是（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000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101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110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111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352224" y="206084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377" y="3829118"/>
            <a:ext cx="10299803" cy="27650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9690" y="2722245"/>
            <a:ext cx="59448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收到</a:t>
            </a:r>
            <a:r>
              <a:rPr lang="en-US" altLang="zh-CN" sz="2000" dirty="0" smtClean="0">
                <a:latin typeface="+mn-ea"/>
              </a:rPr>
              <a:t>A</a:t>
            </a:r>
            <a:r>
              <a:rPr lang="zh-CN" altLang="en-US" sz="2000" dirty="0" smtClean="0">
                <a:latin typeface="+mn-ea"/>
              </a:rPr>
              <a:t>发送的数据：</a:t>
            </a:r>
            <a:r>
              <a:rPr lang="en-US" altLang="zh-CN" sz="2000" dirty="0" smtClean="0">
                <a:latin typeface="+mn-ea"/>
              </a:rPr>
              <a:t>C</a:t>
            </a:r>
            <a:r>
              <a:rPr lang="zh-CN" altLang="en-US" sz="2000" dirty="0" smtClean="0">
                <a:latin typeface="+mn-ea"/>
              </a:rPr>
              <a:t>切片，和</a:t>
            </a:r>
            <a:r>
              <a:rPr lang="en-US" altLang="zh-CN" sz="2000" dirty="0" smtClean="0">
                <a:latin typeface="+mn-ea"/>
              </a:rPr>
              <a:t>A</a:t>
            </a:r>
            <a:r>
              <a:rPr lang="zh-CN" altLang="en-US" sz="2000" dirty="0" smtClean="0">
                <a:latin typeface="+mn-ea"/>
              </a:rPr>
              <a:t>做规格化内积，得到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就是发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，得</a:t>
            </a:r>
            <a:r>
              <a:rPr lang="en-US" altLang="zh-CN" sz="2000" dirty="0" smtClean="0">
                <a:latin typeface="+mn-ea"/>
              </a:rPr>
              <a:t>-1</a:t>
            </a:r>
            <a:r>
              <a:rPr lang="zh-CN" altLang="en-US" sz="2000" dirty="0" smtClean="0">
                <a:latin typeface="+mn-ea"/>
              </a:rPr>
              <a:t>就是</a:t>
            </a:r>
            <a:r>
              <a:rPr lang="en-US" altLang="zh-CN" sz="2000" dirty="0" smtClean="0">
                <a:latin typeface="+mn-ea"/>
              </a:rPr>
              <a:t>0</a:t>
            </a:r>
            <a:r>
              <a:rPr lang="zh-CN" altLang="en-US" sz="2000" dirty="0" smtClean="0">
                <a:latin typeface="+mn-ea"/>
              </a:rPr>
              <a:t>（因为</a:t>
            </a:r>
            <a:r>
              <a:rPr lang="en-US" altLang="zh-CN" sz="2000" dirty="0" smtClean="0">
                <a:latin typeface="+mn-ea"/>
              </a:rPr>
              <a:t>0</a:t>
            </a:r>
            <a:r>
              <a:rPr lang="zh-CN" altLang="en-US" sz="2000" dirty="0" smtClean="0">
                <a:latin typeface="+mn-ea"/>
              </a:rPr>
              <a:t>是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反码？）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第三部分 数据链路层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5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练习，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CRC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必考，但是这个题解答有问题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要发送的数据是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1101 0110 11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，采用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CRC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校验，生成多项式是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10011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，那么最终发送的数据应是（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1101 0110 1110 10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1101 0110 1101 10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1101 0110 1111 10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1111 0011 0111 00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929704" y="155679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0" name="image4.jpe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47728" y="2420888"/>
            <a:ext cx="8184232" cy="4104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连接符: 肘形 77"/>
          <p:cNvCxnSpPr>
            <a:stCxn id="92" idx="1"/>
          </p:cNvCxnSpPr>
          <p:nvPr>
            <p:custDataLst>
              <p:tags r:id="rId1"/>
            </p:custDataLst>
          </p:nvPr>
        </p:nvCxnSpPr>
        <p:spPr>
          <a:xfrm rot="10800000" flipV="1">
            <a:off x="5663952" y="1489075"/>
            <a:ext cx="736600" cy="2271713"/>
          </a:xfrm>
          <a:prstGeom prst="bentConnector3">
            <a:avLst/>
          </a:prstGeom>
          <a:ln w="19050">
            <a:solidFill>
              <a:srgbClr val="69B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/>
          <p:cNvCxnSpPr>
            <a:stCxn id="95" idx="1"/>
          </p:cNvCxnSpPr>
          <p:nvPr>
            <p:custDataLst>
              <p:tags r:id="rId2"/>
            </p:custDataLst>
          </p:nvPr>
        </p:nvCxnSpPr>
        <p:spPr>
          <a:xfrm rot="10800000" flipV="1">
            <a:off x="5663952" y="2435225"/>
            <a:ext cx="736600" cy="1325563"/>
          </a:xfrm>
          <a:prstGeom prst="bentConnector3">
            <a:avLst/>
          </a:prstGeom>
          <a:ln w="19050">
            <a:solidFill>
              <a:srgbClr val="69B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98" idx="1"/>
          </p:cNvCxnSpPr>
          <p:nvPr>
            <p:custDataLst>
              <p:tags r:id="rId3"/>
            </p:custDataLst>
          </p:nvPr>
        </p:nvCxnSpPr>
        <p:spPr>
          <a:xfrm rot="10800000" flipV="1">
            <a:off x="5663952" y="3381375"/>
            <a:ext cx="736600" cy="379413"/>
          </a:xfrm>
          <a:prstGeom prst="bentConnector3">
            <a:avLst/>
          </a:prstGeom>
          <a:ln w="19050">
            <a:solidFill>
              <a:srgbClr val="69B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连接符: 肘形 80"/>
          <p:cNvCxnSpPr>
            <a:stCxn id="101" idx="1"/>
          </p:cNvCxnSpPr>
          <p:nvPr>
            <p:custDataLst>
              <p:tags r:id="rId4"/>
            </p:custDataLst>
          </p:nvPr>
        </p:nvCxnSpPr>
        <p:spPr>
          <a:xfrm rot="10800000">
            <a:off x="5663952" y="3760788"/>
            <a:ext cx="736600" cy="566737"/>
          </a:xfrm>
          <a:prstGeom prst="bentConnector3">
            <a:avLst/>
          </a:prstGeom>
          <a:ln w="19050">
            <a:solidFill>
              <a:srgbClr val="69B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104" idx="1"/>
          </p:cNvCxnSpPr>
          <p:nvPr>
            <p:custDataLst>
              <p:tags r:id="rId5"/>
            </p:custDataLst>
          </p:nvPr>
        </p:nvCxnSpPr>
        <p:spPr>
          <a:xfrm rot="10800000">
            <a:off x="5663952" y="3760788"/>
            <a:ext cx="736600" cy="1512887"/>
          </a:xfrm>
          <a:prstGeom prst="bentConnector3">
            <a:avLst/>
          </a:prstGeom>
          <a:ln w="19050">
            <a:solidFill>
              <a:srgbClr val="69B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/>
          <p:cNvCxnSpPr>
            <a:stCxn id="107" idx="1"/>
          </p:cNvCxnSpPr>
          <p:nvPr>
            <p:custDataLst>
              <p:tags r:id="rId6"/>
            </p:custDataLst>
          </p:nvPr>
        </p:nvCxnSpPr>
        <p:spPr>
          <a:xfrm rot="10800000">
            <a:off x="5663952" y="3760788"/>
            <a:ext cx="736600" cy="2460625"/>
          </a:xfrm>
          <a:prstGeom prst="bentConnector3">
            <a:avLst/>
          </a:prstGeom>
          <a:ln w="19050">
            <a:solidFill>
              <a:srgbClr val="69B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8" name="组合 83"/>
          <p:cNvGrpSpPr/>
          <p:nvPr>
            <p:custDataLst>
              <p:tags r:id="rId7"/>
            </p:custDataLst>
          </p:nvPr>
        </p:nvGrpSpPr>
        <p:grpSpPr bwMode="auto">
          <a:xfrm>
            <a:off x="5733803" y="1219199"/>
            <a:ext cx="661987" cy="5037138"/>
            <a:chOff x="3313608" y="1196752"/>
            <a:chExt cx="662361" cy="5037678"/>
          </a:xfrm>
        </p:grpSpPr>
        <p:sp>
          <p:nvSpPr>
            <p:cNvPr id="30785" name="文本框 84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347864" y="1196752"/>
              <a:ext cx="5774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6</a:t>
              </a:r>
              <a:r>
                <a:rPr lang="zh-CN" altLang="en-US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学时</a:t>
              </a:r>
              <a:endPara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786" name="文本框 8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347864" y="2143130"/>
              <a:ext cx="5774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8</a:t>
              </a:r>
              <a:r>
                <a:rPr lang="zh-CN" altLang="en-US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学时</a:t>
              </a:r>
              <a:endPara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787" name="文本框 86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13608" y="3109130"/>
              <a:ext cx="6623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10</a:t>
              </a:r>
              <a:r>
                <a:rPr lang="zh-CN" altLang="en-US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学时</a:t>
              </a:r>
              <a:endPara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788" name="文本框 87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47864" y="4053339"/>
              <a:ext cx="5774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8</a:t>
              </a:r>
              <a:r>
                <a:rPr lang="zh-CN" altLang="en-US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学时</a:t>
              </a:r>
              <a:endPara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789" name="文本框 88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347864" y="5006078"/>
              <a:ext cx="5774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8</a:t>
              </a:r>
              <a:r>
                <a:rPr lang="zh-CN" altLang="en-US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学时</a:t>
              </a:r>
              <a:endPara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790" name="文本框 8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347864" y="5957431"/>
              <a:ext cx="5774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4</a:t>
              </a:r>
              <a:r>
                <a:rPr lang="zh-CN" altLang="en-US" sz="120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学时</a:t>
              </a:r>
              <a:endPara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729" name="组合 90"/>
          <p:cNvGrpSpPr/>
          <p:nvPr>
            <p:custDataLst>
              <p:tags r:id="rId14"/>
            </p:custDataLst>
          </p:nvPr>
        </p:nvGrpSpPr>
        <p:grpSpPr bwMode="auto">
          <a:xfrm>
            <a:off x="6400552" y="1277938"/>
            <a:ext cx="2932112" cy="420687"/>
            <a:chOff x="3425973" y="1566340"/>
            <a:chExt cx="3677313" cy="420342"/>
          </a:xfrm>
        </p:grpSpPr>
        <p:sp>
          <p:nvSpPr>
            <p:cNvPr id="92" name="矩形: 圆角 91"/>
            <p:cNvSpPr/>
            <p:nvPr>
              <p:custDataLst>
                <p:tags r:id="rId15"/>
              </p:custDataLst>
            </p:nvPr>
          </p:nvSpPr>
          <p:spPr>
            <a:xfrm>
              <a:off x="3425973" y="1566340"/>
              <a:ext cx="3677313" cy="420342"/>
            </a:xfrm>
            <a:prstGeom prst="roundRect">
              <a:avLst>
                <a:gd name="adj" fmla="val 50000"/>
              </a:avLst>
            </a:prstGeom>
            <a:solidFill>
              <a:srgbClr val="004181"/>
            </a:solidFill>
            <a:ln>
              <a:solidFill>
                <a:srgbClr val="00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784" name="矩形 9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01074" y="1591845"/>
              <a:ext cx="26367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EDF0E9"/>
                  </a:solidFill>
                  <a:latin typeface="Arial" panose="020B0604020202020204" pitchFamily="34" charset="0"/>
                  <a:ea typeface="微软雅黑 Bold" panose="020B0703020204020201" pitchFamily="34" charset="-122"/>
                </a:rPr>
                <a:t>第一部分 概述</a:t>
              </a:r>
              <a:endParaRPr lang="zh-CN" altLang="en-US" sz="1800" dirty="0">
                <a:solidFill>
                  <a:srgbClr val="EDF0E9"/>
                </a:solidFill>
                <a:latin typeface="Arial" panose="020B0604020202020204" pitchFamily="34" charset="0"/>
                <a:ea typeface="微软雅黑 Bold" panose="020B0703020204020201" pitchFamily="34" charset="-122"/>
              </a:endParaRPr>
            </a:p>
          </p:txBody>
        </p:sp>
      </p:grpSp>
      <p:grpSp>
        <p:nvGrpSpPr>
          <p:cNvPr id="30730" name="组合 93"/>
          <p:cNvGrpSpPr/>
          <p:nvPr>
            <p:custDataLst>
              <p:tags r:id="rId17"/>
            </p:custDataLst>
          </p:nvPr>
        </p:nvGrpSpPr>
        <p:grpSpPr bwMode="auto">
          <a:xfrm>
            <a:off x="6400552" y="2225674"/>
            <a:ext cx="2932112" cy="419100"/>
            <a:chOff x="3425973" y="2341028"/>
            <a:chExt cx="3677313" cy="420342"/>
          </a:xfrm>
        </p:grpSpPr>
        <p:sp>
          <p:nvSpPr>
            <p:cNvPr id="95" name="矩形: 圆角 94"/>
            <p:cNvSpPr/>
            <p:nvPr>
              <p:custDataLst>
                <p:tags r:id="rId18"/>
              </p:custDataLst>
            </p:nvPr>
          </p:nvSpPr>
          <p:spPr>
            <a:xfrm>
              <a:off x="3425973" y="2341028"/>
              <a:ext cx="3677313" cy="420342"/>
            </a:xfrm>
            <a:prstGeom prst="roundRect">
              <a:avLst>
                <a:gd name="adj" fmla="val 50000"/>
              </a:avLst>
            </a:prstGeom>
            <a:solidFill>
              <a:srgbClr val="004181"/>
            </a:solidFill>
            <a:ln>
              <a:solidFill>
                <a:srgbClr val="00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782" name="矩形 9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601074" y="2366533"/>
              <a:ext cx="34040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EDF0E9"/>
                  </a:solidFill>
                  <a:latin typeface="Arial" panose="020B0604020202020204" pitchFamily="34" charset="0"/>
                  <a:ea typeface="微软雅黑 Bold" panose="020B0703020204020201" pitchFamily="34" charset="-122"/>
                </a:rPr>
                <a:t>第二部分 物理层和介质</a:t>
              </a:r>
              <a:endParaRPr lang="zh-CN" altLang="en-US" sz="1800" dirty="0">
                <a:solidFill>
                  <a:srgbClr val="EDF0E9"/>
                </a:solidFill>
                <a:latin typeface="Arial" panose="020B0604020202020204" pitchFamily="34" charset="0"/>
                <a:ea typeface="微软雅黑 Bold" panose="020B0703020204020201" pitchFamily="34" charset="-122"/>
              </a:endParaRPr>
            </a:p>
          </p:txBody>
        </p:sp>
      </p:grpSp>
      <p:grpSp>
        <p:nvGrpSpPr>
          <p:cNvPr id="30731" name="组合 96"/>
          <p:cNvGrpSpPr/>
          <p:nvPr>
            <p:custDataLst>
              <p:tags r:id="rId20"/>
            </p:custDataLst>
          </p:nvPr>
        </p:nvGrpSpPr>
        <p:grpSpPr bwMode="auto">
          <a:xfrm>
            <a:off x="6400552" y="3171824"/>
            <a:ext cx="2932112" cy="420688"/>
            <a:chOff x="3425973" y="3115716"/>
            <a:chExt cx="3677313" cy="420342"/>
          </a:xfrm>
        </p:grpSpPr>
        <p:sp>
          <p:nvSpPr>
            <p:cNvPr id="98" name="矩形: 圆角 97"/>
            <p:cNvSpPr/>
            <p:nvPr>
              <p:custDataLst>
                <p:tags r:id="rId21"/>
              </p:custDataLst>
            </p:nvPr>
          </p:nvSpPr>
          <p:spPr>
            <a:xfrm>
              <a:off x="3425973" y="3115716"/>
              <a:ext cx="3677313" cy="420342"/>
            </a:xfrm>
            <a:prstGeom prst="roundRect">
              <a:avLst>
                <a:gd name="adj" fmla="val 50000"/>
              </a:avLst>
            </a:prstGeom>
            <a:solidFill>
              <a:srgbClr val="004181"/>
            </a:solidFill>
            <a:ln>
              <a:solidFill>
                <a:srgbClr val="00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780" name="矩形 98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601074" y="3141221"/>
              <a:ext cx="31718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EDF0E9"/>
                  </a:solidFill>
                  <a:latin typeface="Arial" panose="020B0604020202020204" pitchFamily="34" charset="0"/>
                  <a:ea typeface="微软雅黑 Bold" panose="020B0703020204020201" pitchFamily="34" charset="-122"/>
                </a:rPr>
                <a:t>第三部分 数据链路层</a:t>
              </a:r>
              <a:endParaRPr lang="zh-CN" altLang="en-US" sz="1800" dirty="0">
                <a:solidFill>
                  <a:srgbClr val="EDF0E9"/>
                </a:solidFill>
                <a:latin typeface="Arial" panose="020B0604020202020204" pitchFamily="34" charset="0"/>
                <a:ea typeface="微软雅黑 Bold" panose="020B0703020204020201" pitchFamily="34" charset="-122"/>
              </a:endParaRPr>
            </a:p>
          </p:txBody>
        </p:sp>
      </p:grpSp>
      <p:grpSp>
        <p:nvGrpSpPr>
          <p:cNvPr id="30732" name="组合 99"/>
          <p:cNvGrpSpPr/>
          <p:nvPr>
            <p:custDataLst>
              <p:tags r:id="rId23"/>
            </p:custDataLst>
          </p:nvPr>
        </p:nvGrpSpPr>
        <p:grpSpPr bwMode="auto">
          <a:xfrm>
            <a:off x="6400552" y="4117974"/>
            <a:ext cx="2932112" cy="420688"/>
            <a:chOff x="3425973" y="3920663"/>
            <a:chExt cx="3677313" cy="420342"/>
          </a:xfrm>
        </p:grpSpPr>
        <p:sp>
          <p:nvSpPr>
            <p:cNvPr id="101" name="矩形: 圆角 100"/>
            <p:cNvSpPr/>
            <p:nvPr>
              <p:custDataLst>
                <p:tags r:id="rId24"/>
              </p:custDataLst>
            </p:nvPr>
          </p:nvSpPr>
          <p:spPr>
            <a:xfrm>
              <a:off x="3425973" y="3920663"/>
              <a:ext cx="3677313" cy="420342"/>
            </a:xfrm>
            <a:prstGeom prst="roundRect">
              <a:avLst>
                <a:gd name="adj" fmla="val 50000"/>
              </a:avLst>
            </a:prstGeom>
            <a:solidFill>
              <a:srgbClr val="004181"/>
            </a:solidFill>
            <a:ln>
              <a:solidFill>
                <a:srgbClr val="00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778" name="矩形 101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601074" y="3946168"/>
              <a:ext cx="26367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EDF0E9"/>
                  </a:solidFill>
                  <a:latin typeface="Arial" panose="020B0604020202020204" pitchFamily="34" charset="0"/>
                  <a:ea typeface="微软雅黑 Bold" panose="020B0703020204020201" pitchFamily="34" charset="-122"/>
                </a:rPr>
                <a:t>第四部分 网络层</a:t>
              </a:r>
              <a:endParaRPr lang="zh-CN" altLang="en-US" sz="1800" dirty="0">
                <a:solidFill>
                  <a:srgbClr val="EDF0E9"/>
                </a:solidFill>
                <a:latin typeface="Arial" panose="020B0604020202020204" pitchFamily="34" charset="0"/>
                <a:ea typeface="微软雅黑 Bold" panose="020B0703020204020201" pitchFamily="34" charset="-122"/>
              </a:endParaRPr>
            </a:p>
          </p:txBody>
        </p:sp>
      </p:grpSp>
      <p:grpSp>
        <p:nvGrpSpPr>
          <p:cNvPr id="30733" name="组合 102"/>
          <p:cNvGrpSpPr/>
          <p:nvPr>
            <p:custDataLst>
              <p:tags r:id="rId26"/>
            </p:custDataLst>
          </p:nvPr>
        </p:nvGrpSpPr>
        <p:grpSpPr bwMode="auto">
          <a:xfrm>
            <a:off x="6400552" y="5064124"/>
            <a:ext cx="2932112" cy="420688"/>
            <a:chOff x="3425973" y="4543283"/>
            <a:chExt cx="3677313" cy="420342"/>
          </a:xfrm>
        </p:grpSpPr>
        <p:sp>
          <p:nvSpPr>
            <p:cNvPr id="104" name="矩形: 圆角 103"/>
            <p:cNvSpPr/>
            <p:nvPr>
              <p:custDataLst>
                <p:tags r:id="rId27"/>
              </p:custDataLst>
            </p:nvPr>
          </p:nvSpPr>
          <p:spPr>
            <a:xfrm>
              <a:off x="3425973" y="4543283"/>
              <a:ext cx="3677313" cy="420342"/>
            </a:xfrm>
            <a:prstGeom prst="roundRect">
              <a:avLst>
                <a:gd name="adj" fmla="val 50000"/>
              </a:avLst>
            </a:prstGeom>
            <a:solidFill>
              <a:srgbClr val="004181"/>
            </a:solidFill>
            <a:ln>
              <a:solidFill>
                <a:srgbClr val="00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776" name="矩形 104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601074" y="4568788"/>
              <a:ext cx="26367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EDF0E9"/>
                  </a:solidFill>
                  <a:latin typeface="Arial" panose="020B0604020202020204" pitchFamily="34" charset="0"/>
                  <a:ea typeface="微软雅黑 Bold" panose="020B0703020204020201" pitchFamily="34" charset="-122"/>
                </a:rPr>
                <a:t>第五部分 传输层</a:t>
              </a:r>
              <a:endParaRPr lang="zh-CN" altLang="en-US" sz="1800" dirty="0">
                <a:solidFill>
                  <a:srgbClr val="EDF0E9"/>
                </a:solidFill>
                <a:latin typeface="Arial" panose="020B0604020202020204" pitchFamily="34" charset="0"/>
                <a:ea typeface="微软雅黑 Bold" panose="020B0703020204020201" pitchFamily="34" charset="-122"/>
              </a:endParaRPr>
            </a:p>
          </p:txBody>
        </p:sp>
      </p:grpSp>
      <p:grpSp>
        <p:nvGrpSpPr>
          <p:cNvPr id="30734" name="组合 105"/>
          <p:cNvGrpSpPr/>
          <p:nvPr>
            <p:custDataLst>
              <p:tags r:id="rId29"/>
            </p:custDataLst>
          </p:nvPr>
        </p:nvGrpSpPr>
        <p:grpSpPr bwMode="auto">
          <a:xfrm>
            <a:off x="6400552" y="6010274"/>
            <a:ext cx="2932112" cy="420688"/>
            <a:chOff x="3425973" y="5097861"/>
            <a:chExt cx="3677313" cy="420342"/>
          </a:xfrm>
        </p:grpSpPr>
        <p:sp>
          <p:nvSpPr>
            <p:cNvPr id="107" name="矩形: 圆角 106"/>
            <p:cNvSpPr/>
            <p:nvPr>
              <p:custDataLst>
                <p:tags r:id="rId30"/>
              </p:custDataLst>
            </p:nvPr>
          </p:nvSpPr>
          <p:spPr>
            <a:xfrm>
              <a:off x="3425973" y="5097861"/>
              <a:ext cx="3677313" cy="420342"/>
            </a:xfrm>
            <a:prstGeom prst="roundRect">
              <a:avLst>
                <a:gd name="adj" fmla="val 50000"/>
              </a:avLst>
            </a:prstGeom>
            <a:solidFill>
              <a:srgbClr val="004181"/>
            </a:solidFill>
            <a:ln>
              <a:solidFill>
                <a:srgbClr val="00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774" name="矩形 107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601074" y="5123366"/>
              <a:ext cx="29912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algun Gothic Semilight" panose="020B0502040204020203" pitchFamily="34" charset="-122"/>
                  <a:cs typeface="Malgun Gothic Semilight" panose="020B0502040204020203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EDF0E9"/>
                  </a:solidFill>
                  <a:latin typeface="Arial" panose="020B0604020202020204" pitchFamily="34" charset="0"/>
                  <a:ea typeface="微软雅黑 Bold" panose="020B0703020204020201" pitchFamily="34" charset="-122"/>
                </a:rPr>
                <a:t>第六部分 应用层</a:t>
              </a:r>
              <a:endParaRPr lang="zh-CN" altLang="en-US" sz="1800" dirty="0">
                <a:solidFill>
                  <a:srgbClr val="EDF0E9"/>
                </a:solidFill>
                <a:latin typeface="Arial" panose="020B0604020202020204" pitchFamily="34" charset="0"/>
                <a:ea typeface="微软雅黑 Bold" panose="020B0703020204020201" pitchFamily="34" charset="-122"/>
              </a:endParaRPr>
            </a:p>
          </p:txBody>
        </p:sp>
      </p:grpSp>
      <p:pic>
        <p:nvPicPr>
          <p:cNvPr id="149" name="图片 148"/>
          <p:cNvPicPr>
            <a:picLocks noChangeAspect="1"/>
          </p:cNvPicPr>
          <p:nvPr/>
        </p:nvPicPr>
        <p:blipFill rotWithShape="1">
          <a:blip r:embed="rId32"/>
          <a:srcRect r="1754"/>
          <a:stretch>
            <a:fillRect/>
          </a:stretch>
        </p:blipFill>
        <p:spPr>
          <a:xfrm>
            <a:off x="2634617" y="1721951"/>
            <a:ext cx="2828989" cy="4086186"/>
          </a:xfrm>
          <a:prstGeom prst="rect">
            <a:avLst/>
          </a:prstGeom>
          <a:effectLst>
            <a:reflection blurRad="38100" stA="28000" endPos="14000" dist="38100" dir="5400000" sy="-100000" algn="bl" rotWithShape="0"/>
            <a:softEdge rad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35】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数据链路层采用后退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N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帧（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GBN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）协议，发送方已经发送了编号为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0~7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的帧。当计时器超时时，若发送方只收到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号帧的确认，则发送方需要重发的帧数是（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5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92344" y="155679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79576" y="2451309"/>
            <a:ext cx="9698933" cy="4117211"/>
            <a:chOff x="2279576" y="2451309"/>
            <a:chExt cx="9698933" cy="41172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79576" y="2451309"/>
              <a:ext cx="9698933" cy="411721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464152" y="4365104"/>
              <a:ext cx="1080120" cy="64807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898389" y="5661248"/>
              <a:ext cx="1080120" cy="64807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51375" y="551815"/>
            <a:ext cx="33889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注意后退</a:t>
            </a:r>
            <a:r>
              <a:rPr lang="en-US" altLang="zh-CN" sz="2000" dirty="0" smtClean="0">
                <a:latin typeface="+mn-ea"/>
              </a:rPr>
              <a:t>N</a:t>
            </a:r>
            <a:r>
              <a:rPr lang="zh-CN" altLang="en-US" sz="2000" dirty="0" smtClean="0">
                <a:latin typeface="+mn-ea"/>
              </a:rPr>
              <a:t>帧是累计</a:t>
            </a:r>
            <a:r>
              <a:rPr lang="zh-CN" altLang="en-US" sz="2000" dirty="0" smtClean="0">
                <a:latin typeface="+mn-ea"/>
              </a:rPr>
              <a:t>确认！！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36】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以太网交换机进行转发决策时使用的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PDU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地址是（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目的物理地址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目的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源物理地址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源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962946" y="1145604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3573145"/>
            <a:ext cx="10906125" cy="28860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37】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在一个采用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CSMA/CD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协议的网络中，传输介质是一根完整的电缆，传输速率为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1Gbps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，电缆中的信号传播速度是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200 000km/s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。若最小数据帧长度减少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800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比特，则最远的两个站点之间的距离至少需要（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增加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160m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增加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80m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减少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160m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减少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80m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855640" y="206084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607" y="4848427"/>
            <a:ext cx="6386083" cy="1915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53" y="2232711"/>
            <a:ext cx="7657240" cy="276172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50760" y="5292725"/>
            <a:ext cx="35699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dirty="0" smtClean="0">
                <a:latin typeface="+mn-ea"/>
              </a:rPr>
              <a:t>1</a:t>
            </a:r>
            <a:r>
              <a:rPr lang="en-US" altLang="zh-CN" sz="2000" dirty="0" smtClean="0">
                <a:latin typeface="+mn-ea"/>
              </a:rPr>
              <a:t>G = 109</a:t>
            </a:r>
            <a:endParaRPr lang="en-US" altLang="zh-CN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 smtClean="0">
                <a:latin typeface="+mn-ea"/>
              </a:rPr>
              <a:t>1</a:t>
            </a:r>
            <a:r>
              <a:rPr lang="en-US" altLang="zh-CN" sz="2000" dirty="0" smtClean="0">
                <a:latin typeface="+mn-ea"/>
              </a:rPr>
              <a:t>M = 106</a:t>
            </a:r>
            <a:endParaRPr lang="en-US" altLang="zh-CN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 smtClean="0">
                <a:latin typeface="+mn-ea"/>
              </a:rPr>
              <a:t>1</a:t>
            </a:r>
            <a:r>
              <a:rPr lang="en-US" altLang="zh-CN" sz="2000" dirty="0" smtClean="0">
                <a:latin typeface="+mn-ea"/>
              </a:rPr>
              <a:t>K = 103</a:t>
            </a:r>
            <a:endParaRPr lang="en-US" altLang="zh-CN" sz="2000" dirty="0" smtClean="0"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【2011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35】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数据链路层采用选择重传协议（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SR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）传输数据，发送方已发送了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～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号数据帧，现已收到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号帧的确认，而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号帧依次超时，则此时需要重传的帧数是（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328248" y="1555615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528" y="2708920"/>
            <a:ext cx="9882473" cy="3389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1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【2013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37】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HDLC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协议对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01111100 01111110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组帧后对应的比特串为（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01111100 00111110 10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01111100 01111101 01111110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01111100 01111101 0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01111100 01111110 01111101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32304" y="105166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2564765"/>
            <a:ext cx="6743700" cy="3442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【2015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36】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下列关于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CSMA/CD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协议的叙述中，错误的是（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边发送数据帧，边检测是否发生冲突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适用于无线网络，以实现无线链路共享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需要根据网络跨距和数据传输速率限定最小帧长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当信号传播延迟趋近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时，信道利用率趋近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100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％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80176" y="105166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65" y="3429000"/>
            <a:ext cx="7174974" cy="22669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0" y="5877008"/>
            <a:ext cx="9679551" cy="725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426" y="1907898"/>
            <a:ext cx="5770090" cy="12267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22" y="3500773"/>
            <a:ext cx="4895512" cy="2176461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/>
              <a:t>第三部分 数据链路层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5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【2018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36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HHH】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主机甲采用停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-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等协议向主机乙发送数据，数据传输速率是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3kbps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2000" b="1" spc="-8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单向传播延时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是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200ms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，忽略确认帧的传输延时。当信道利用率等于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40%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时，数据帧的长度为（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240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比特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400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比特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480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比特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800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比特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007062" y="150577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157" y="3661171"/>
            <a:ext cx="11533609" cy="30621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69485" y="2403475"/>
            <a:ext cx="56470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单向传播时延！</a:t>
            </a:r>
            <a:endParaRPr lang="en-US" altLang="zh-CN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第四部分 网络层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36】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若路由器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因为拥塞丢弃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分组，则此时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可向发出该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分组的源主机发送的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ICMP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报文类型是（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路由重定向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目的不可达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源点抑制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超时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74254" y="166391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4298300"/>
            <a:ext cx="7488832" cy="22773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321" y="1052984"/>
            <a:ext cx="7492633" cy="345673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10" y="3392805"/>
            <a:ext cx="7163435" cy="34651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36】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若路由器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因为拥塞丢弃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分组，则此时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可向发出该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分组的源主机发送的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ICMP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报文类型是（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路由重定向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目的不可达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源点抑制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超时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74254" y="166391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4298300"/>
            <a:ext cx="7488832" cy="22773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76" y="1773074"/>
            <a:ext cx="7492633" cy="3456732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第一部分 概述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50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36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HH】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若路由器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因为拥塞丢弃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分组，则此时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可向发出该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分组的源主机发送的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ICMP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报文类型是（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路由重定向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目的不可达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源点抑制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超时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474254" y="166391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4298300"/>
            <a:ext cx="7488832" cy="22773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321" y="1052984"/>
            <a:ext cx="7492633" cy="345673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3789045"/>
            <a:ext cx="5935980" cy="28714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37】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某网络的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地址空间为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192.168.5.0/24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，采用定长子网划分，子网掩码为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255.255.255.248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，则该网络中的最大子网个数、每个子网内的最大可分配地址个数分别是（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32, 8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32, 6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8, 32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8, 30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119048" y="162880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597" y="2395108"/>
            <a:ext cx="10307403" cy="43406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770" y="4581525"/>
            <a:ext cx="16973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注意去掉全</a:t>
            </a:r>
            <a:r>
              <a:rPr lang="en-US" altLang="zh-CN" sz="2000" dirty="0" smtClean="0">
                <a:latin typeface="+mn-ea"/>
              </a:rPr>
              <a:t>0&amp;</a:t>
            </a:r>
            <a:r>
              <a:rPr lang="zh-CN" altLang="en-US" sz="2000" dirty="0" smtClean="0">
                <a:latin typeface="+mn-ea"/>
              </a:rPr>
              <a:t>全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地址！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38】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下列网络设备中，能够抑制广播风暴的是（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Ⅰ. 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中继器	    </a:t>
            </a: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Ⅱ. 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集线器	</a:t>
            </a: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Ⅲ. 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网桥	       </a:t>
            </a: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Ⅳ. 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路由器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和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III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和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IV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IV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069995" y="1133191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3475" y="3336925"/>
            <a:ext cx="530288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抑制广播风暴的关键是隔离</a:t>
            </a:r>
            <a:r>
              <a:rPr lang="zh-CN" altLang="en-US" sz="2000" dirty="0" smtClean="0">
                <a:latin typeface="+mn-ea"/>
              </a:rPr>
              <a:t>网络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  <a:sym typeface="+mn-ea"/>
              </a:rPr>
              <a:t>网桥只能隔离碰撞域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路由器才能隔离</a:t>
            </a:r>
            <a:r>
              <a:rPr lang="zh-CN" altLang="en-US" sz="2000" dirty="0" smtClean="0">
                <a:latin typeface="+mn-ea"/>
              </a:rPr>
              <a:t>网络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58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【2011 </a:t>
            </a:r>
            <a:r>
              <a:rPr lang="zh-CN" altLang="en-US" sz="2000" b="1" dirty="0">
                <a:solidFill>
                  <a:srgbClr val="0070C0"/>
                </a:solidFill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33HH】</a:t>
            </a:r>
            <a:r>
              <a:rPr lang="en-US" altLang="zh-CN" sz="2000" b="1" spc="-8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TCP/IP </a:t>
            </a:r>
            <a:r>
              <a:rPr lang="zh-CN" altLang="en-US" sz="2000" b="1" spc="-8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参考模型的</a:t>
            </a:r>
            <a:r>
              <a:rPr lang="zh-CN" altLang="en-US" sz="2000" b="1" spc="-80" dirty="0">
                <a:solidFill>
                  <a:srgbClr val="FF0000"/>
                </a:solidFill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网络层</a:t>
            </a:r>
            <a:r>
              <a:rPr lang="zh-CN" altLang="en-US" sz="2000" b="1" spc="-8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提供的是（          ）</a:t>
            </a:r>
            <a:r>
              <a:rPr lang="zh-CN" altLang="en-US" sz="2000" b="1" spc="0" dirty="0">
                <a:effectLst/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无连接不可靠的数据报服务</a:t>
            </a:r>
            <a:endParaRPr lang="zh-CN" altLang="en-US" sz="2000" dirty="0"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无连接可靠的数据报服务</a:t>
            </a:r>
            <a:endParaRPr lang="zh-CN" altLang="en-US" sz="2000" dirty="0"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有连接不可靠的虚电路服务</a:t>
            </a:r>
            <a:endParaRPr lang="zh-CN" altLang="en-US" sz="2000" dirty="0"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有连接可靠的虚电路服务</a:t>
            </a:r>
            <a:endParaRPr lang="zh-CN" altLang="en-US" sz="2000" dirty="0"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816367" y="112436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5345" y="2161395"/>
            <a:ext cx="7346717" cy="37181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7" y="5879588"/>
            <a:ext cx="11765019" cy="440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【2011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38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HH】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在子网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192.168.4.0/30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中，能接收目的地址为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192.168.4.3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分组的最大主机数是</a:t>
            </a:r>
            <a:endParaRPr lang="zh-CN" altLang="en-US" sz="2000" b="1" spc="-8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23392" y="170080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117" y="2851343"/>
            <a:ext cx="10412932" cy="3688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7720" y="2003425"/>
            <a:ext cx="83648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注意</a:t>
            </a:r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就是</a:t>
            </a:r>
            <a:r>
              <a:rPr lang="en-US" altLang="zh-CN" sz="2000" dirty="0" smtClean="0">
                <a:latin typeface="+mn-ea"/>
              </a:rPr>
              <a:t>11</a:t>
            </a:r>
            <a:r>
              <a:rPr lang="zh-CN" altLang="en-US" sz="2000" dirty="0" smtClean="0">
                <a:latin typeface="+mn-ea"/>
              </a:rPr>
              <a:t>，那就是主机号全为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，所以是广播地址，所以最大主机数是可分配的主机</a:t>
            </a:r>
            <a:r>
              <a:rPr lang="zh-CN" altLang="en-US" sz="2000" dirty="0" smtClean="0">
                <a:latin typeface="+mn-ea"/>
              </a:rPr>
              <a:t>数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【2012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38】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ARP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协议的功能是（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根据 </a:t>
            </a:r>
            <a:r>
              <a:rPr lang="en-US" altLang="zh-CN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地址查询 </a:t>
            </a:r>
            <a:r>
              <a:rPr lang="en-US" altLang="zh-CN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MAC </a:t>
            </a: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highlight>
                <a:srgbClr val="FFFF00"/>
              </a:highlight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根据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MAC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地址查询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根据域名查询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根据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地址查询域名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672351" y="105166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6349" y="3645024"/>
            <a:ext cx="5331069" cy="26058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1" y="3707760"/>
            <a:ext cx="6396522" cy="2542208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512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【2018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38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HH】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某路由表中有转发接口相同的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条路由表项，其目的网络地址分别为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35.230.32.0/21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35.230.40.0/21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35.230.48.0/21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和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35.230.56.0/21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，将该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条路由聚合后的目的网络地址为（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35.230.0.0/19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35.230.0.0/20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35.230.32.0/19  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35.230.32.0/20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125422" y="1568968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584" y="3612082"/>
            <a:ext cx="8561989" cy="306750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第四部分 网络层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52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【2011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37 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某网络拓扑如图 所示， 路由器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R1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只有到达子网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192.168.1.0/24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的路由。为使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R1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可以将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分组正确地路由到图中所有子网，则在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R1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中需要增加的一条路由（目的网络，子网掩码，下一跳）是（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192.168.2.0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255.255.255.128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192.168.1.1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192.168.2.0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192.168.1.1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192.168.2.0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255.255.255.128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192.168.1.2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192.168.2.0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192.168.1.2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07468" y="198884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1570" y="2004242"/>
            <a:ext cx="5626939" cy="25765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820225"/>
            <a:ext cx="10847260" cy="19722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3605" y="4210685"/>
            <a:ext cx="49047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highlight>
                  <a:srgbClr val="FFFF00"/>
                </a:highlight>
                <a:latin typeface="+mn-ea"/>
              </a:rPr>
              <a:t>目的网络：找共同前缀，主机号置</a:t>
            </a:r>
            <a:r>
              <a:rPr lang="en-US" altLang="zh-CN" sz="2000" dirty="0" smtClean="0">
                <a:highlight>
                  <a:srgbClr val="FFFF00"/>
                </a:highlight>
                <a:latin typeface="+mn-ea"/>
              </a:rPr>
              <a:t>0</a:t>
            </a:r>
            <a:endParaRPr lang="en-US" altLang="zh-CN" sz="2000" dirty="0" smtClean="0">
              <a:highlight>
                <a:srgbClr val="FFFF00"/>
              </a:highlight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第五部分 传输层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38】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主机甲与主机乙之间已建立一个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连接，主机甲向主机乙发送了两个连续的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段，分别包含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300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字节和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500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字节的有效载荷，第一个段的序列号为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200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，主机乙正确接收到两个段后，发送给主机甲的确认序列号是（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500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700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800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1000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821989" y="2006263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1447" y="3017179"/>
            <a:ext cx="9007062" cy="368114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第一部分 概述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zh-CN" altLang="zh-CN" sz="20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en-US" altLang="zh-CN" sz="20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2009</a:t>
            </a:r>
            <a:r>
              <a:rPr lang="en-US" altLang="zh-CN" sz="2000" b="1" spc="3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000" b="1" spc="-45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33</a:t>
            </a:r>
            <a:r>
              <a:rPr lang="zh-CN" altLang="zh-CN" sz="2000" b="1" spc="-8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r>
              <a:rPr lang="zh-CN" altLang="zh-CN" sz="2000" b="1" spc="-8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在 </a:t>
            </a: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OSI</a:t>
            </a:r>
            <a:r>
              <a:rPr lang="en-US" altLang="zh-CN" sz="2000" b="1" spc="4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2000" b="1" spc="-5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参考模型中，自下而上第一个提供端到端服务的层次是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（       ）。</a:t>
            </a:r>
            <a:endParaRPr lang="zh-CN" altLang="en-US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传数据链路层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输层</a:t>
            </a:r>
            <a:endParaRPr lang="zh-CN" altLang="en-US" sz="2000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会话层</a:t>
            </a:r>
            <a:endParaRPr lang="zh-CN" altLang="en-US" sz="2000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应用层</a:t>
            </a:r>
            <a:endParaRPr lang="zh-CN" altLang="en-US" sz="2000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480376" y="1017503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696" y="1518261"/>
            <a:ext cx="8701135" cy="3083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4329919"/>
            <a:ext cx="4824536" cy="23684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59805" y="4750435"/>
            <a:ext cx="450088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端到端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进程到</a:t>
            </a:r>
            <a:r>
              <a:rPr lang="zh-CN" altLang="en-US" sz="2000" dirty="0" smtClean="0">
                <a:latin typeface="+mn-ea"/>
              </a:rPr>
              <a:t>进程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是一个意思，都是运输层</a:t>
            </a:r>
            <a:r>
              <a:rPr lang="zh-CN" altLang="en-US" sz="2000" dirty="0" smtClean="0">
                <a:latin typeface="+mn-ea"/>
              </a:rPr>
              <a:t>的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52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39】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一个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连接总是以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1KB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的最大段长发送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段，发送方有足够多的数据要发送。当拥塞窗口为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16KB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时发生了超时，如果接下来的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个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RTT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（往返时间）时间内的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段的传输都是成功的，那么当第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个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RTT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时间内发送的所有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段都得到肯定应答时，拥塞窗口大小是（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7KB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9KB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16KB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200456" y="198884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648" y="2709197"/>
            <a:ext cx="8419306" cy="374326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【2011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39】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主机甲向主机乙发送一个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(SYN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seq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11220)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段，期望与主机乙建立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连接，若主机乙接受该连接请求，则主机乙向主机甲发送的正确的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段可能是（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(SYN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seq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11221)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(SYN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seq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11220)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(SYN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seq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11221)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(SYN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seq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ack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＝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11220)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264352" y="155679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6756" y="3717032"/>
            <a:ext cx="7175614" cy="306655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【2014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39】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下列关于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UDP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协议的叙述中，正确的是（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I.	</a:t>
            </a:r>
            <a:r>
              <a:rPr lang="zh-CN" altLang="en-US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提供无连接服务             </a:t>
            </a:r>
            <a:r>
              <a:rPr lang="en-US" altLang="zh-CN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II.	</a:t>
            </a:r>
            <a:r>
              <a:rPr lang="zh-CN" altLang="en-US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提供复用</a:t>
            </a:r>
            <a:r>
              <a:rPr lang="en-US" altLang="zh-CN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分用服务                 </a:t>
            </a:r>
            <a:r>
              <a:rPr lang="en-US" altLang="zh-CN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III.	</a:t>
            </a:r>
            <a:r>
              <a:rPr lang="zh-CN" altLang="en-US" sz="2000" b="1" dirty="0">
                <a:ea typeface="微软雅黑" panose="020B0503020204020204" pitchFamily="34" charset="-122"/>
                <a:cs typeface="宋体" panose="02010600030101010101" pitchFamily="2" charset="-122"/>
              </a:rPr>
              <a:t>通过差错校验，保障可靠数据传输</a:t>
            </a:r>
            <a:endParaRPr lang="zh-CN" altLang="en-US" sz="2000" b="1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032104" y="105166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10" y="4123982"/>
            <a:ext cx="11404979" cy="2035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【2015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39】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主机甲和主机乙新建一个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连接，甲的拥塞控制初始阈值为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32 KB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，甲向乙始终以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MSS=1 KB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大小的段发送数据，并一直有数据发送；乙为该连接分配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16 KB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接收缓存，并对每个数据段进行确认，忽略段传输延迟。若乙收到的数据全部存入缓存，不被取走，则甲从连接建立成功时刻起，未发生超时的情况下，经过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个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RTT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后，甲的发送窗口是（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16KB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32KB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392144" y="2525296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624" y="3212976"/>
            <a:ext cx="8674360" cy="3485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【2018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39】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UDP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协议实现分用（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demultiplexing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）时所依据的头部字段是（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源端口号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目的端口号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长度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校验和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264352" y="1078316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470" y="3219038"/>
            <a:ext cx="9605114" cy="33954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dirty="0"/>
              <a:t>第五部分 传输层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【2020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38】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若主机甲与主机乙已建立一条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连接，最大段长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MSS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1KB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，往返时间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RTT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为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2ms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，则在不出现拥塞的前提下，拥塞窗口从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8KB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增长到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20KB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所需的最长时间是（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4ms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8ms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24ms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48ms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408368" y="1671191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536" y="2682380"/>
            <a:ext cx="10417975" cy="376609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第六部分 应用层</a:t>
            </a:r>
            <a:endParaRPr lang="zh-CN" alt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0"/>
    </mc:Choice>
    <mc:Fallback>
      <p:transition spd="slow" advTm="243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练习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封装有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DHCP DISCOVER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报文的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数据报的源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地址和目的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地址分别是（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255.255.255.255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127.0.0.1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0.0.0.0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127.0.0.1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127.0.0.1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255.255.255.255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0.0.0.0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255.255.255.255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23754" y="1094327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832" y="2786043"/>
            <a:ext cx="7498292" cy="366195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练习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当客户端请求域名解析时，如果本地域名服务器不能完成解析，就把请求发送给其他域名服务器，当某个域名服务器完成解析后，将结果按原路返回给本地域名服务器，本地域名服务器再告诉客户端，这种域名查询方式称为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迭代查询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递归查询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迭代与递归查询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缓存查询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539716" y="196426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image5.jpe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63752" y="2725900"/>
            <a:ext cx="7560141" cy="389581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练习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万维网上的每个页面都有一个唯一的地址，这些地址统称为（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域名地址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统一资源定位符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URL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WWW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地址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962946" y="1196283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image10.jpeg"/>
          <p:cNvPicPr/>
          <p:nvPr/>
        </p:nvPicPr>
        <p:blipFill rotWithShape="1">
          <a:blip r:embed="rId1" cstate="print"/>
          <a:srcRect b="68846"/>
          <a:stretch>
            <a:fillRect/>
          </a:stretch>
        </p:blipFill>
        <p:spPr>
          <a:xfrm>
            <a:off x="267566" y="3950686"/>
            <a:ext cx="11894731" cy="171103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15615" y="1989455"/>
            <a:ext cx="545655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应：应用进程的各种</a:t>
            </a:r>
            <a:r>
              <a:rPr lang="zh-CN" altLang="en-US" sz="2000" dirty="0" smtClean="0">
                <a:latin typeface="+mn-ea"/>
              </a:rPr>
              <a:t>功能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运：进程到进程（</a:t>
            </a:r>
            <a:r>
              <a:rPr lang="zh-CN" altLang="en-US" sz="2000" dirty="0" smtClean="0">
                <a:latin typeface="+mn-ea"/>
              </a:rPr>
              <a:t>端到端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网：</a:t>
            </a:r>
            <a:r>
              <a:rPr lang="zh-CN" altLang="en-US" sz="2000" dirty="0" smtClean="0">
                <a:latin typeface="+mn-ea"/>
                <a:sym typeface="+mn-ea"/>
              </a:rPr>
              <a:t>分组在不同网络中传播（路由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链：分组在同一个网络中</a:t>
            </a:r>
            <a:r>
              <a:rPr lang="zh-CN" altLang="en-US" sz="2000" dirty="0" smtClean="0">
                <a:latin typeface="+mn-ea"/>
              </a:rPr>
              <a:t>传播</a:t>
            </a:r>
            <a:endParaRPr lang="zh-CN" altLang="en-US" sz="2000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物：什么信号传</a:t>
            </a:r>
            <a:r>
              <a:rPr lang="zh-CN" altLang="en-US" sz="2000" dirty="0" smtClean="0">
                <a:latin typeface="+mn-ea"/>
              </a:rPr>
              <a:t>比特</a:t>
            </a:r>
            <a:endParaRPr lang="zh-CN" altLang="en-US" sz="2000" dirty="0" smtClean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【2009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40】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FTP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客户和服务器间传递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FTP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命令时，使用的连接是（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建立在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之上的控制连接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建立在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TCP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之上的数据连接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建立在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UDP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之上的控制连接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建立在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UDP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之上的数据连接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72264" y="1174523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9578" y="2354581"/>
            <a:ext cx="8742422" cy="436511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067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【2012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40】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若用户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1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与用户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之间发送和接收电子邮件的过程如图所示，则图中①、②、③阶段分别使用的应用层协议可以是（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POP3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POP3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POP3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SMTP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POP3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719736" y="155679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852" y="2018457"/>
            <a:ext cx="6767040" cy="1268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09" y="3717508"/>
            <a:ext cx="11226581" cy="2945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【2018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40】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无需转换即可由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SMTP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协议直接传输的内容是（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JPEG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图形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MPEG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视频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EXE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文件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ASCII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文本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80176" y="1110529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D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59696" y="2177297"/>
            <a:ext cx="8376709" cy="4231597"/>
            <a:chOff x="3359696" y="2177297"/>
            <a:chExt cx="8376709" cy="423159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59696" y="2177297"/>
              <a:ext cx="8376709" cy="423159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807968" y="6021288"/>
              <a:ext cx="3096344" cy="38071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第六部分 应用层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【2019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40】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下列关于网络应用模型的叙述中，错误的是（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在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P2P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模型中，节点之间具有对等关系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在客户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/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服务器（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C/S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）模型中，客户与客户之间可以直接通信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在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C/S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模型中，主动发起通信的是客户，被动通信的是服务器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在向多用户分发一个文件时，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P2P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模型通常比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C/S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模型所需时间短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531646" y="1152813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B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3872" y="4293096"/>
            <a:ext cx="864096" cy="38071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76" y="4001964"/>
            <a:ext cx="5671003" cy="26058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58" y="3988224"/>
            <a:ext cx="5551928" cy="241665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第一部分 概述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33】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下列选项中，不属于网络体系结构所描述的内容是（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en-US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网络的层次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每一层使用的协议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协议的内部实现细节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每一层必须完成的功能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12224" y="104703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92" y="2996952"/>
            <a:ext cx="10225136" cy="378133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第一部分 概述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【2014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33】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在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OSI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参考模型中，直接为会话层提供服务的是（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en-US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应用层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表示层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传输层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网络层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24192" y="105166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520" y="3021991"/>
            <a:ext cx="7488832" cy="3676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28990" y="4055110"/>
            <a:ext cx="30676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+mn-ea"/>
              </a:rPr>
              <a:t>下层为上层提供</a:t>
            </a:r>
            <a:r>
              <a:rPr lang="zh-CN" altLang="en-US" sz="2000" dirty="0" smtClean="0">
                <a:latin typeface="+mn-ea"/>
              </a:rPr>
              <a:t>服务</a:t>
            </a:r>
            <a:endParaRPr lang="zh-CN" altLang="en-US" sz="2000" dirty="0" smtClean="0"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r="64268"/>
          <a:stretch>
            <a:fillRect/>
          </a:stretch>
        </p:blipFill>
        <p:spPr>
          <a:xfrm>
            <a:off x="1670013" y="2953539"/>
            <a:ext cx="3561892" cy="3887667"/>
          </a:xfrm>
          <a:prstGeom prst="rect">
            <a:avLst/>
          </a:prstGeom>
        </p:spPr>
      </p:pic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第一部分 概述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【2017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33】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假设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OSI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参考模型的应用层欲发送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400B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的数据（无拆分），除物理层和应用层之外，其他各层在封装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PDU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时均引入 </a:t>
            </a:r>
            <a:r>
              <a:rPr lang="en-US" altLang="zh-CN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20B 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的额外开销，则应用层数据传输效率约为（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zh-CN" altLang="en-US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80%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83%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87%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91%</a:t>
            </a: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904312" y="1575160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A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35437" t="37987" r="41529" b="50967"/>
          <a:stretch>
            <a:fillRect/>
          </a:stretch>
        </p:blipFill>
        <p:spPr>
          <a:xfrm>
            <a:off x="5375921" y="3501009"/>
            <a:ext cx="2448271" cy="6601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6758" t="32905" r="45914" b="59743"/>
          <a:stretch>
            <a:fillRect/>
          </a:stretch>
        </p:blipFill>
        <p:spPr>
          <a:xfrm>
            <a:off x="5519936" y="3140968"/>
            <a:ext cx="1856378" cy="4202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/>
          <a:srcRect l="37177" t="82463"/>
          <a:stretch>
            <a:fillRect/>
          </a:stretch>
        </p:blipFill>
        <p:spPr>
          <a:xfrm>
            <a:off x="5427768" y="6031381"/>
            <a:ext cx="6262302" cy="681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36089" t="46482" r="37523" b="43014"/>
          <a:stretch>
            <a:fillRect/>
          </a:stretch>
        </p:blipFill>
        <p:spPr>
          <a:xfrm>
            <a:off x="5442279" y="4023312"/>
            <a:ext cx="2813961" cy="6298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35860" t="54587" r="35976" b="34913"/>
          <a:stretch>
            <a:fillRect/>
          </a:stretch>
        </p:blipFill>
        <p:spPr>
          <a:xfrm>
            <a:off x="5442279" y="4510964"/>
            <a:ext cx="2957977" cy="6203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36089" t="61318" r="32860" b="28013"/>
          <a:stretch>
            <a:fillRect/>
          </a:stretch>
        </p:blipFill>
        <p:spPr>
          <a:xfrm>
            <a:off x="5465868" y="4902513"/>
            <a:ext cx="3294428" cy="6298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/>
          <a:srcRect l="37177" t="62982" r="25259" b="23348"/>
          <a:stretch>
            <a:fillRect/>
          </a:stretch>
        </p:blipFill>
        <p:spPr>
          <a:xfrm>
            <a:off x="5375921" y="5402058"/>
            <a:ext cx="3744415" cy="5314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63629" y="159674"/>
            <a:ext cx="8843433" cy="445723"/>
          </a:xfrm>
        </p:spPr>
        <p:txBody>
          <a:bodyPr>
            <a:normAutofit fontScale="92500" lnSpcReduction="20000"/>
          </a:bodyPr>
          <a:lstStyle/>
          <a:p>
            <a:pPr fontAlgn="auto">
              <a:spcAft>
                <a:spcPts val="0"/>
              </a:spcAft>
            </a:pPr>
            <a:r>
              <a:rPr lang="zh-CN" altLang="en-US" sz="3200" dirty="0"/>
              <a:t>第一部分 概述</a:t>
            </a:r>
            <a:endParaRPr lang="zh-CN" altLang="en-US" sz="3200" dirty="0"/>
          </a:p>
        </p:txBody>
      </p:sp>
      <p:sp>
        <p:nvSpPr>
          <p:cNvPr id="56" name="文本框 55"/>
          <p:cNvSpPr txBox="1"/>
          <p:nvPr/>
        </p:nvSpPr>
        <p:spPr>
          <a:xfrm>
            <a:off x="213490" y="1051660"/>
            <a:ext cx="1176501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【2020 </a:t>
            </a:r>
            <a:r>
              <a:rPr lang="zh-CN" altLang="en-US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年 题 </a:t>
            </a:r>
            <a:r>
              <a:rPr lang="en-US" altLang="zh-CN" sz="2000" b="1" dirty="0">
                <a:solidFill>
                  <a:srgbClr val="0070C0"/>
                </a:solidFill>
                <a:ea typeface="微软雅黑" panose="020B0503020204020204" pitchFamily="34" charset="-122"/>
                <a:cs typeface="宋体" panose="02010600030101010101" pitchFamily="2" charset="-122"/>
              </a:rPr>
              <a:t>33】</a:t>
            </a:r>
            <a:r>
              <a:rPr lang="zh-CN" altLang="en-US" sz="2000" b="1" spc="-80" dirty="0">
                <a:ea typeface="微软雅黑" panose="020B0503020204020204" pitchFamily="34" charset="-122"/>
                <a:cs typeface="宋体" panose="02010600030101010101" pitchFamily="2" charset="-122"/>
              </a:rPr>
              <a:t>右图描述的协议要素是（          ）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。</a:t>
            </a:r>
            <a:endParaRPr lang="en-US" altLang="zh-CN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I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、语法	</a:t>
            </a: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II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、语义	</a:t>
            </a:r>
            <a:r>
              <a:rPr lang="en-US" altLang="zh-CN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III</a:t>
            </a:r>
            <a:r>
              <a:rPr lang="zh-CN" altLang="en-US" sz="2000" b="1" spc="0" dirty="0"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、时序</a:t>
            </a:r>
            <a:endParaRPr lang="zh-CN" altLang="en-US" sz="2000" b="1" spc="0" dirty="0"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仅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 </a:t>
            </a:r>
            <a:r>
              <a:rPr lang="zh-CN" altLang="en-US" sz="2000" dirty="0">
                <a:ea typeface="微软雅黑" panose="020B0503020204020204" pitchFamily="34" charset="-122"/>
                <a:cs typeface="宋体" panose="02010600030101010101" pitchFamily="2" charset="-122"/>
              </a:rPr>
              <a:t>和 </a:t>
            </a:r>
            <a:r>
              <a:rPr lang="en-US" altLang="zh-CN" sz="2000" dirty="0">
                <a:ea typeface="微软雅黑" panose="020B0503020204020204" pitchFamily="34" charset="-122"/>
                <a:cs typeface="宋体" panose="02010600030101010101" pitchFamily="2" charset="-122"/>
              </a:rPr>
              <a:t>III</a:t>
            </a:r>
            <a:endParaRPr lang="en-US" altLang="zh-CN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914400" lvl="1" indent="-457200" algn="just">
              <a:spcBef>
                <a:spcPts val="775"/>
              </a:spcBef>
              <a:buSzPct val="100000"/>
              <a:buFont typeface="+mj-lt"/>
              <a:buAutoNum type="alphaUcPeriod"/>
              <a:tabLst>
                <a:tab pos="634365" algn="l"/>
                <a:tab pos="635000" algn="l"/>
              </a:tabLst>
            </a:pPr>
            <a:endParaRPr lang="zh-CN" altLang="en-US" sz="2000" dirty="0"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159896" y="1123486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spcBef>
                <a:spcPts val="775"/>
              </a:spcBef>
              <a:spcAft>
                <a:spcPts val="0"/>
              </a:spcAft>
              <a:buSzPts val="1050"/>
              <a:tabLst>
                <a:tab pos="634365" algn="l"/>
                <a:tab pos="635000" algn="l"/>
              </a:tabLst>
            </a:pPr>
            <a:r>
              <a:rPr lang="en-US" altLang="zh-CN" sz="2400" b="1" spc="0" dirty="0">
                <a:solidFill>
                  <a:srgbClr val="0070C0"/>
                </a:solidFill>
                <a:effectLst/>
                <a:ea typeface="微软雅黑" panose="020B0503020204020204" pitchFamily="34" charset="-122"/>
                <a:cs typeface="宋体" panose="02010600030101010101" pitchFamily="2" charset="-122"/>
              </a:rPr>
              <a:t>C</a:t>
            </a:r>
            <a:endParaRPr lang="zh-CN" altLang="zh-CN" sz="2400" b="1" spc="0" dirty="0">
              <a:solidFill>
                <a:srgbClr val="0070C0"/>
              </a:solidFill>
              <a:effectLst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3" name="image7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48128" y="1152916"/>
            <a:ext cx="2448272" cy="27973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4459752"/>
            <a:ext cx="7379003" cy="188912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508"/>
    </mc:Choice>
    <mc:Fallback>
      <p:transition advTm="3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0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1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2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3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4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5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6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7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8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19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0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1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2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3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4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5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6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7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8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29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3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30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31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32.xml><?xml version="1.0" encoding="utf-8"?>
<p:tagLst xmlns:p="http://schemas.openxmlformats.org/presentationml/2006/main">
  <p:tag name="TIMING" val="|6.4|5.1|1|3.9|5.8|0.4"/>
</p:tagLst>
</file>

<file path=ppt/tags/tag33.xml><?xml version="1.0" encoding="utf-8"?>
<p:tagLst xmlns:p="http://schemas.openxmlformats.org/presentationml/2006/main">
  <p:tag name="TIMING" val="|6.4|5.1|1|3.9|5.8|0.4"/>
</p:tagLst>
</file>

<file path=ppt/tags/tag34.xml><?xml version="1.0" encoding="utf-8"?>
<p:tagLst xmlns:p="http://schemas.openxmlformats.org/presentationml/2006/main">
  <p:tag name="TIMING" val="|6.4|5.1|1|3.9|5.8|0.4"/>
</p:tagLst>
</file>

<file path=ppt/tags/tag35.xml><?xml version="1.0" encoding="utf-8"?>
<p:tagLst xmlns:p="http://schemas.openxmlformats.org/presentationml/2006/main">
  <p:tag name="TIMING" val="|6.4|5.1|1|3.9|5.8|0.4"/>
</p:tagLst>
</file>

<file path=ppt/tags/tag36.xml><?xml version="1.0" encoding="utf-8"?>
<p:tagLst xmlns:p="http://schemas.openxmlformats.org/presentationml/2006/main">
  <p:tag name="TIMING" val="|6.4|5.1|1|3.9|5.8|0.4"/>
</p:tagLst>
</file>

<file path=ppt/tags/tag37.xml><?xml version="1.0" encoding="utf-8"?>
<p:tagLst xmlns:p="http://schemas.openxmlformats.org/presentationml/2006/main">
  <p:tag name="TIMING" val="|6.4|5.1|1|3.9|5.8|0.4"/>
</p:tagLst>
</file>

<file path=ppt/tags/tag38.xml><?xml version="1.0" encoding="utf-8"?>
<p:tagLst xmlns:p="http://schemas.openxmlformats.org/presentationml/2006/main">
  <p:tag name="TIMING" val="|6.4|5.1|1|3.9|5.8|0.4"/>
</p:tagLst>
</file>

<file path=ppt/tags/tag39.xml><?xml version="1.0" encoding="utf-8"?>
<p:tagLst xmlns:p="http://schemas.openxmlformats.org/presentationml/2006/main">
  <p:tag name="TIMING" val="|6.4|5.1|1|3.9|5.8|0.4"/>
</p:tagLst>
</file>

<file path=ppt/tags/tag4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40.xml><?xml version="1.0" encoding="utf-8"?>
<p:tagLst xmlns:p="http://schemas.openxmlformats.org/presentationml/2006/main">
  <p:tag name="TIMING" val="|6.4|5.1|1|3.9|5.8|0.4"/>
</p:tagLst>
</file>

<file path=ppt/tags/tag41.xml><?xml version="1.0" encoding="utf-8"?>
<p:tagLst xmlns:p="http://schemas.openxmlformats.org/presentationml/2006/main">
  <p:tag name="TIMING" val="|6.4|5.1|1|3.9|5.8|0.4"/>
</p:tagLst>
</file>

<file path=ppt/tags/tag42.xml><?xml version="1.0" encoding="utf-8"?>
<p:tagLst xmlns:p="http://schemas.openxmlformats.org/presentationml/2006/main">
  <p:tag name="TIMING" val="|6.4|5.1|1|3.9|5.8|0.4"/>
</p:tagLst>
</file>

<file path=ppt/tags/tag43.xml><?xml version="1.0" encoding="utf-8"?>
<p:tagLst xmlns:p="http://schemas.openxmlformats.org/presentationml/2006/main">
  <p:tag name="TIMING" val="|6.4|5.1|1|3.9|5.8|0.4"/>
</p:tagLst>
</file>

<file path=ppt/tags/tag44.xml><?xml version="1.0" encoding="utf-8"?>
<p:tagLst xmlns:p="http://schemas.openxmlformats.org/presentationml/2006/main">
  <p:tag name="TIMING" val="|6.4|5.1|1|3.9|5.8|0.4"/>
</p:tagLst>
</file>

<file path=ppt/tags/tag45.xml><?xml version="1.0" encoding="utf-8"?>
<p:tagLst xmlns:p="http://schemas.openxmlformats.org/presentationml/2006/main">
  <p:tag name="TIMING" val="|6.4|5.1|1|3.9|5.8|0.4"/>
</p:tagLst>
</file>

<file path=ppt/tags/tag46.xml><?xml version="1.0" encoding="utf-8"?>
<p:tagLst xmlns:p="http://schemas.openxmlformats.org/presentationml/2006/main">
  <p:tag name="TIMING" val="|6.4|5.1|1|3.9|5.8|0.4"/>
</p:tagLst>
</file>

<file path=ppt/tags/tag47.xml><?xml version="1.0" encoding="utf-8"?>
<p:tagLst xmlns:p="http://schemas.openxmlformats.org/presentationml/2006/main">
  <p:tag name="TIMING" val="|6.4|5.1|1|3.9|5.8|0.4"/>
</p:tagLst>
</file>

<file path=ppt/tags/tag48.xml><?xml version="1.0" encoding="utf-8"?>
<p:tagLst xmlns:p="http://schemas.openxmlformats.org/presentationml/2006/main">
  <p:tag name="TIMING" val="|6.4|5.1|1|3.9|5.8|0.4"/>
</p:tagLst>
</file>

<file path=ppt/tags/tag49.xml><?xml version="1.0" encoding="utf-8"?>
<p:tagLst xmlns:p="http://schemas.openxmlformats.org/presentationml/2006/main">
  <p:tag name="TIMING" val="|6.4|5.1|1|3.9|5.8|0.4"/>
</p:tagLst>
</file>

<file path=ppt/tags/tag5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50.xml><?xml version="1.0" encoding="utf-8"?>
<p:tagLst xmlns:p="http://schemas.openxmlformats.org/presentationml/2006/main">
  <p:tag name="TIMING" val="|6.4|5.1|1|3.9|5.8|0.4"/>
</p:tagLst>
</file>

<file path=ppt/tags/tag51.xml><?xml version="1.0" encoding="utf-8"?>
<p:tagLst xmlns:p="http://schemas.openxmlformats.org/presentationml/2006/main">
  <p:tag name="TIMING" val="|6.4|5.1|1|3.9|5.8|0.4"/>
</p:tagLst>
</file>

<file path=ppt/tags/tag52.xml><?xml version="1.0" encoding="utf-8"?>
<p:tagLst xmlns:p="http://schemas.openxmlformats.org/presentationml/2006/main">
  <p:tag name="TIMING" val="|6.4|5.1|1|3.9|5.8|0.4"/>
</p:tagLst>
</file>

<file path=ppt/tags/tag53.xml><?xml version="1.0" encoding="utf-8"?>
<p:tagLst xmlns:p="http://schemas.openxmlformats.org/presentationml/2006/main">
  <p:tag name="TIMING" val="|6.4|5.1|1|3.9|5.8|0.4"/>
</p:tagLst>
</file>

<file path=ppt/tags/tag54.xml><?xml version="1.0" encoding="utf-8"?>
<p:tagLst xmlns:p="http://schemas.openxmlformats.org/presentationml/2006/main">
  <p:tag name="TIMING" val="|6.4|5.1|1|3.9|5.8|0.4"/>
</p:tagLst>
</file>

<file path=ppt/tags/tag55.xml><?xml version="1.0" encoding="utf-8"?>
<p:tagLst xmlns:p="http://schemas.openxmlformats.org/presentationml/2006/main">
  <p:tag name="TIMING" val="|6.4|5.1|1|3.9|5.8|0.4"/>
</p:tagLst>
</file>

<file path=ppt/tags/tag56.xml><?xml version="1.0" encoding="utf-8"?>
<p:tagLst xmlns:p="http://schemas.openxmlformats.org/presentationml/2006/main">
  <p:tag name="TIMING" val="|6.4|5.1|1|3.9|5.8|0.4"/>
</p:tagLst>
</file>

<file path=ppt/tags/tag57.xml><?xml version="1.0" encoding="utf-8"?>
<p:tagLst xmlns:p="http://schemas.openxmlformats.org/presentationml/2006/main">
  <p:tag name="TIMING" val="|6.4|5.1|1|3.9|5.8|0.4"/>
</p:tagLst>
</file>

<file path=ppt/tags/tag58.xml><?xml version="1.0" encoding="utf-8"?>
<p:tagLst xmlns:p="http://schemas.openxmlformats.org/presentationml/2006/main">
  <p:tag name="TIMING" val="|6.4|5.1|1|3.9|5.8|0.4"/>
</p:tagLst>
</file>

<file path=ppt/tags/tag59.xml><?xml version="1.0" encoding="utf-8"?>
<p:tagLst xmlns:p="http://schemas.openxmlformats.org/presentationml/2006/main">
  <p:tag name="TIMING" val="|6.4|5.1|1|3.9|5.8|0.4"/>
</p:tagLst>
</file>

<file path=ppt/tags/tag6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60.xml><?xml version="1.0" encoding="utf-8"?>
<p:tagLst xmlns:p="http://schemas.openxmlformats.org/presentationml/2006/main">
  <p:tag name="TIMING" val="|6.4|5.1|1|3.9|5.8|0.4"/>
</p:tagLst>
</file>

<file path=ppt/tags/tag61.xml><?xml version="1.0" encoding="utf-8"?>
<p:tagLst xmlns:p="http://schemas.openxmlformats.org/presentationml/2006/main">
  <p:tag name="TIMING" val="|6.4|5.1|1|3.9|5.8|0.4"/>
</p:tagLst>
</file>

<file path=ppt/tags/tag62.xml><?xml version="1.0" encoding="utf-8"?>
<p:tagLst xmlns:p="http://schemas.openxmlformats.org/presentationml/2006/main">
  <p:tag name="TIMING" val="|6.4|5.1|1|3.9|5.8|0.4"/>
</p:tagLst>
</file>

<file path=ppt/tags/tag63.xml><?xml version="1.0" encoding="utf-8"?>
<p:tagLst xmlns:p="http://schemas.openxmlformats.org/presentationml/2006/main">
  <p:tag name="TIMING" val="|6.4|5.1|1|3.9|5.8|0.4"/>
</p:tagLst>
</file>

<file path=ppt/tags/tag64.xml><?xml version="1.0" encoding="utf-8"?>
<p:tagLst xmlns:p="http://schemas.openxmlformats.org/presentationml/2006/main">
  <p:tag name="TIMING" val="|6.4|5.1|1|3.9|5.8|0.4"/>
</p:tagLst>
</file>

<file path=ppt/tags/tag65.xml><?xml version="1.0" encoding="utf-8"?>
<p:tagLst xmlns:p="http://schemas.openxmlformats.org/presentationml/2006/main">
  <p:tag name="TIMING" val="|6.4|5.1|1|3.9|5.8|0.4"/>
</p:tagLst>
</file>

<file path=ppt/tags/tag66.xml><?xml version="1.0" encoding="utf-8"?>
<p:tagLst xmlns:p="http://schemas.openxmlformats.org/presentationml/2006/main">
  <p:tag name="TIMING" val="|6.4|5.1|1|3.9|5.8|0.4"/>
</p:tagLst>
</file>

<file path=ppt/tags/tag67.xml><?xml version="1.0" encoding="utf-8"?>
<p:tagLst xmlns:p="http://schemas.openxmlformats.org/presentationml/2006/main">
  <p:tag name="TIMING" val="|6.4|5.1|1|3.9|5.8|0.4"/>
</p:tagLst>
</file>

<file path=ppt/tags/tag68.xml><?xml version="1.0" encoding="utf-8"?>
<p:tagLst xmlns:p="http://schemas.openxmlformats.org/presentationml/2006/main">
  <p:tag name="TIMING" val="|6.4|5.1|1|3.9|5.8|0.4"/>
</p:tagLst>
</file>

<file path=ppt/tags/tag69.xml><?xml version="1.0" encoding="utf-8"?>
<p:tagLst xmlns:p="http://schemas.openxmlformats.org/presentationml/2006/main">
  <p:tag name="TIMING" val="|6.4|5.1|1|3.9|5.8|0.4"/>
</p:tagLst>
</file>

<file path=ppt/tags/tag7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70.xml><?xml version="1.0" encoding="utf-8"?>
<p:tagLst xmlns:p="http://schemas.openxmlformats.org/presentationml/2006/main">
  <p:tag name="TIMING" val="|6.4|5.1|1|3.9|5.8|0.4"/>
</p:tagLst>
</file>

<file path=ppt/tags/tag71.xml><?xml version="1.0" encoding="utf-8"?>
<p:tagLst xmlns:p="http://schemas.openxmlformats.org/presentationml/2006/main">
  <p:tag name="TIMING" val="|6.4|5.1|1|3.9|5.8|0.4"/>
</p:tagLst>
</file>

<file path=ppt/tags/tag72.xml><?xml version="1.0" encoding="utf-8"?>
<p:tagLst xmlns:p="http://schemas.openxmlformats.org/presentationml/2006/main">
  <p:tag name="TIMING" val="|6.4|5.1|1|3.9|5.8|0.4"/>
</p:tagLst>
</file>

<file path=ppt/tags/tag73.xml><?xml version="1.0" encoding="utf-8"?>
<p:tagLst xmlns:p="http://schemas.openxmlformats.org/presentationml/2006/main">
  <p:tag name="TIMING" val="|6.4|5.1|1|3.9|5.8|0.4"/>
</p:tagLst>
</file>

<file path=ppt/tags/tag74.xml><?xml version="1.0" encoding="utf-8"?>
<p:tagLst xmlns:p="http://schemas.openxmlformats.org/presentationml/2006/main">
  <p:tag name="TIMING" val="|6.4|5.1|1|3.9|5.8|0.4"/>
</p:tagLst>
</file>

<file path=ppt/tags/tag75.xml><?xml version="1.0" encoding="utf-8"?>
<p:tagLst xmlns:p="http://schemas.openxmlformats.org/presentationml/2006/main">
  <p:tag name="TIMING" val="|6.4|5.1|1|3.9|5.8|0.4"/>
</p:tagLst>
</file>

<file path=ppt/tags/tag76.xml><?xml version="1.0" encoding="utf-8"?>
<p:tagLst xmlns:p="http://schemas.openxmlformats.org/presentationml/2006/main">
  <p:tag name="KSO_WPP_MARK_KEY" val="5677a410-e558-42a0-bab5-7d1b81048dee"/>
  <p:tag name="COMMONDATA" val="eyJoZGlkIjoiMGMyNzllNWM2ZjczNDU1ZTkxZDQ2MDBlNTkxZjRjYTcifQ=="/>
</p:tagLst>
</file>

<file path=ppt/tags/tag8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ags/tag9.xml><?xml version="1.0" encoding="utf-8"?>
<p:tagLst xmlns:p="http://schemas.openxmlformats.org/presentationml/2006/main">
  <p:tag name="KSO_WM_DIAGRAM_VIRTUALLY_FRAME" val="{&quot;height&quot;:410.37503937007875,&quot;left&quot;:445.9804724409449,&quot;top&quot;:95.99992125984252,&quot;width&quot;:288.87496062992125}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70C0"/>
          </a:solidFill>
        </a:ln>
      </a:spPr>
      <a:bodyPr rtlCol="0" anchor="ctr"/>
      <a:lstStyle>
        <a:defPPr>
          <a:defRPr sz="2800" b="1" spc="3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6386</Words>
  <Application>WPS 演示</Application>
  <PresentationFormat>宽屏</PresentationFormat>
  <Paragraphs>561</Paragraphs>
  <Slides>53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1" baseType="lpstr">
      <vt:lpstr>Arial</vt:lpstr>
      <vt:lpstr>宋体</vt:lpstr>
      <vt:lpstr>Wingdings</vt:lpstr>
      <vt:lpstr>微软雅黑</vt:lpstr>
      <vt:lpstr>Calibri</vt:lpstr>
      <vt:lpstr>华文行楷</vt:lpstr>
      <vt:lpstr>Malgun Gothic Semilight</vt:lpstr>
      <vt:lpstr>楷体</vt:lpstr>
      <vt:lpstr>Times New Roman</vt:lpstr>
      <vt:lpstr>Arial</vt:lpstr>
      <vt:lpstr>微软雅黑 Bold</vt:lpstr>
      <vt:lpstr>黑体</vt:lpstr>
      <vt:lpstr>Arial Unicode MS</vt:lpstr>
      <vt:lpstr>Arial Black</vt:lpstr>
      <vt:lpstr>等线</vt:lpstr>
      <vt:lpstr>微软雅黑 Bold</vt:lpstr>
      <vt:lpstr>Laurentian Bold</vt:lpstr>
      <vt:lpstr>Office 主题​​</vt:lpstr>
      <vt:lpstr>PowerPoint 演示文稿</vt:lpstr>
      <vt:lpstr>PowerPoint 演示文稿</vt:lpstr>
      <vt:lpstr>第一部分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第二部分 物理层和介质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第三部分 数据链路层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第四部分 网络层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第五部分 传输层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第六部分 应用层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锅炉爷爷</dc:creator>
  <cp:lastModifiedBy>黄子曦</cp:lastModifiedBy>
  <cp:revision>720</cp:revision>
  <dcterms:created xsi:type="dcterms:W3CDTF">2020-05-09T22:50:00Z</dcterms:created>
  <dcterms:modified xsi:type="dcterms:W3CDTF">2025-12-22T03:52:22Z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4B1F315EAE504FC7928B7C853288B6D9_13</vt:lpwstr>
  </property>
  <property fmtid="{D5CDD505-2E9C-101B-9397-08002B2CF9AE}" pid="3" name="KSOProductBuildVer">
    <vt:lpwstr>2052-12.1.0.24034</vt:lpwstr>
  </property>
</Properties>
</file>